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81" r:id="rId10"/>
    <p:sldId id="282" r:id="rId11"/>
    <p:sldId id="283" r:id="rId12"/>
    <p:sldId id="284" r:id="rId13"/>
    <p:sldId id="272" r:id="rId14"/>
    <p:sldId id="266" r:id="rId15"/>
    <p:sldId id="267" r:id="rId16"/>
    <p:sldId id="273" r:id="rId17"/>
    <p:sldId id="274" r:id="rId18"/>
    <p:sldId id="275" r:id="rId19"/>
    <p:sldId id="277" r:id="rId20"/>
    <p:sldId id="278" r:id="rId21"/>
    <p:sldId id="290" r:id="rId22"/>
    <p:sldId id="279" r:id="rId23"/>
    <p:sldId id="292" r:id="rId24"/>
    <p:sldId id="280" r:id="rId25"/>
    <p:sldId id="291" r:id="rId26"/>
    <p:sldId id="263" r:id="rId27"/>
  </p:sldIdLst>
  <p:sldSz cx="12192000" cy="6858000"/>
  <p:notesSz cx="6858000" cy="12192000"/>
  <p:custDataLst>
    <p:tags r:id="rId3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830" y="946150"/>
            <a:ext cx="116097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王叔叔和朋友相约到茶馆喝茶聊天，他们坐在靠窗的位置，随机统计了茶馆门口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分钟内的车流量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（小汽车：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辆；公共汽车：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辆；货车：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辆）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下一辆经过茶馆门口的车（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）是小汽车。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以上都不是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5020" y="2575560"/>
            <a:ext cx="552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 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695" y="746760"/>
            <a:ext cx="114839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茶馆老板将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千克茶叶分装在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个盒子里，他想知道平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均每个盒子装了多少千克茶叶，列出的竖式如图，框内的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C.150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D.1.5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0215" y="2381250"/>
            <a:ext cx="533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7445" y="2607310"/>
            <a:ext cx="1865630" cy="3285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15150" y="2964815"/>
            <a:ext cx="41579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【解析】框内的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“15”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所得，所以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千克，也就是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4805" y="643255"/>
            <a:ext cx="115023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王伯伯开着一辆装满茶叶的货车去送货，一开始的位置是（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2,2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），一直向东行驶，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小时后，位置在（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7,2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）。如果每格的距离代表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，王伯伯平均每小时行驶（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B.50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C.60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D.75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175" y="2292350"/>
            <a:ext cx="533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0" y="2938145"/>
            <a:ext cx="3496310" cy="3470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72835" y="2967990"/>
            <a:ext cx="56070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【解析】王伯伯从（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2,2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）到（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7,2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）一共行驶了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格，每格的距离表示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千米，一共是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5=150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（千米），用总路程除以时间就是速度，即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2=75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时）。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1644015"/>
            <a:ext cx="117735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三、细心审题灵活算。（共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直接写出得数。（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10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0.2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2.4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0.4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32.8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9465" y="330200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1085" y="330200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20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96525" y="330200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8080" y="404876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0.36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4755" y="404876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7495" y="404876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0.2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9940" y="479425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2.3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1085" y="4795520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8.2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000" y="9290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中国茶文化之心算竞技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855" y="884555"/>
            <a:ext cx="113480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列竖式计算。（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3.7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2.2≈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得数保留两位小数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8.27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商用循环小数表示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3500" y="1774825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5.292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8990" y="1774825"/>
            <a:ext cx="1754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1.68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04135" y="4023360"/>
            <a:ext cx="1753870" cy="582930"/>
            <a:chOff x="6621" y="8887"/>
            <a:chExt cx="2762" cy="918"/>
          </a:xfrm>
        </p:grpSpPr>
        <p:sp>
          <p:nvSpPr>
            <p:cNvPr id="4" name="文本框 3"/>
            <p:cNvSpPr txBox="1"/>
            <p:nvPr/>
          </p:nvSpPr>
          <p:spPr>
            <a:xfrm>
              <a:off x="6621" y="8887"/>
              <a:ext cx="2763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charset="0"/>
                  <a:sym typeface="+mn-ea"/>
                </a:rPr>
                <a:t>7.518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838" y="8887"/>
              <a:ext cx="505" cy="132"/>
              <a:chOff x="5641" y="1112"/>
              <a:chExt cx="505" cy="132"/>
            </a:xfrm>
            <a:solidFill>
              <a:srgbClr val="FF0000"/>
            </a:solidFill>
          </p:grpSpPr>
          <p:sp>
            <p:nvSpPr>
              <p:cNvPr id="5" name="椭圆 4"/>
              <p:cNvSpPr/>
              <p:nvPr/>
            </p:nvSpPr>
            <p:spPr>
              <a:xfrm>
                <a:off x="5641" y="1112"/>
                <a:ext cx="120" cy="132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026" y="1112"/>
                <a:ext cx="120" cy="132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5595" y="1000125"/>
            <a:ext cx="1088263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脱式计算，能简算的要简算。（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4.27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7.93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18.9-18.9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28.9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4405" y="954405"/>
            <a:ext cx="94970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0.25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1.7+8.3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454.5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0375" y="730250"/>
            <a:ext cx="109607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中国茶文化之茶趣横生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四、解决问题我能行。（共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李叔叔买了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套如图所示的茶具，一共需要花多少元？（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161.6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484.8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答：一共需要花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484.8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0" y="3369945"/>
            <a:ext cx="4144010" cy="24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495" y="578485"/>
            <a:ext cx="1147445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某茶叶专柜将一些茶叶装在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个盒子里，每盒装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克，现在由于更换包装，需要将这些茶叶装到新包装盒里，新包装盒每盒可以装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克，这些茶叶能装满多少个新包装盒？（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（克）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5.5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0.4≈13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答：这些茶叶能装满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个新包装盒。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【解析】根据原来每盒装的克数和盒数求出茶叶总克数，然后除以新包装盒每盒能装的克数，用去尾法求解。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605" y="791845"/>
            <a:ext cx="114744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李阿姨是一名茶艺师，这天她从家出发，去距家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千米的地方参加职业技能大赛，她开车已经行驶了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千米，余下的路程计划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小时行完，那么剩下的路程李阿姨平均每小时要行驶多少千米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答：剩下的路程李阿姨平均每小时要行驶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490" y="5486400"/>
            <a:ext cx="113792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【解析】根据总路程和已行路程求出剩余路程，然后根据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路程</a:t>
            </a:r>
            <a:r>
              <a:rPr lang="en-US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速度</a:t>
            </a:r>
            <a:r>
              <a:rPr lang="en-US" altLang="zh-CN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计算即可。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期中主题情境评价卷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440" y="782320"/>
            <a:ext cx="11580495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16.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王阿姨给老家的姐姐邮寄了一套重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千克的瓷质茶具，快递收费标准如下，请你帮王阿姨算一算，一共需要多少元的邮费？（易碎品加收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元保价费）（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千克计算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元的邮费。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2101850"/>
            <a:ext cx="11109325" cy="1214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7475" y="4524375"/>
            <a:ext cx="115462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【解析】根据题意可知一共要邮寄重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千克的瓷质茶具，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千克及以内是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元，超过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千克的部分每千克加收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千克超过了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4.6-1=3.6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（千克），根据不足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千克计算，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千克按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千克计算，根据分段收费计算出邮费，再加上易碎品的保价费就是一共要付的钱数。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2785" y="967740"/>
            <a:ext cx="109899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李叔叔是一名茶叶运输司机，为了确保运输安全，他特别关注车辆的保养和使用情况，下面是他每月用车的记录。（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保险费平均每月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保养和维修费平均每月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每升汽油的价钱是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7.05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平均每月大约行驶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平均每月停车费大约是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千米大约耗油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根据上面的信息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）请你帮李叔叔计算一下，他平均每月的油费大约需要多少钱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7.05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3384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答：他平均每月的油费大约需要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3384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785" y="5129530"/>
            <a:ext cx="106705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【解析】解答该问题需要用到的条件是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，先根据条件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求出每月行驶的路程一共需要多少升汽油，然后根据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数量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计算出油费。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2785" y="967740"/>
            <a:ext cx="10989945" cy="4468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李叔叔是一名茶叶运输司机，为了确保运输安全，他特别关注车辆的保养和使用情况，下面是他每月用车的记录。（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保险费平均每月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保养和维修费平均每月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每升汽油的价钱是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7.05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平均每月大约行驶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平均每月停车费大约是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千米大约耗油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根据上面的信息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）有一个月因为遇到暴雨，为了保证茶叶运输安全，李叔叔这个月出车次数明显减少，油费只用去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元，请你算一算，他这个月行驶了多少千米？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1410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7.05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答：他这个月行驶了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r>
              <a:rPr lang="en-US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单价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数量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先求出一共用了多少升汽油，然后看这些汽油有多少个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升就是行驶了多少个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2785" y="967740"/>
            <a:ext cx="1098994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17.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李叔叔是一名茶叶运输司机，为了确保运输安全，他特别关注车辆的保养和使用情况，下面是他每月用车的记录。（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保险费平均每月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保养和维修费平均每月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每升汽油的价钱是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7.05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平均每月大约行驶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平均每月停车费大约是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F.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平均每行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千米大约耗油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根据上面的信息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）请你提出一个数学问题并解答。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答案不唯一，如：李叔叔用车平均每月的总费用是多少？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3384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3944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答：李叔叔用车平均每月的总费用是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3944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0" y="801370"/>
            <a:ext cx="11166475" cy="227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 b="1"/>
          </a:p>
          <a:p>
            <a:r>
              <a:rPr lang="en-US" altLang="zh-CN" sz="32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32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</a:rPr>
              <a:t>中国是茶的故乡，茶是中国的韵味。中国上下五千年的历史，也是中国茶文化萌生发展的历史。如今，茶文化依然在延续、衍生，茶道与茶艺就是其中的重中之重。</a:t>
            </a:r>
            <a:endParaRPr lang="zh-CN" altLang="en-US" sz="3200" b="1">
              <a:solidFill>
                <a:srgbClr val="00B0F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/>
              <a:t>                                                               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中国茶文化之细品龙井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405" y="3225800"/>
            <a:ext cx="110851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一、冷静思考认真填。（每空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王伯伯有一块长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8.058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千米的茶园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他们在晾晒茶叶时，一般用长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1.47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米，宽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米的长方形竹匾。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）笑笑在计算长方形竹匾的面积时，列式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1.47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，该算式的积是（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）位小数，结果保留一位小数约是（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7365" y="5195570"/>
            <a:ext cx="652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36505" y="5176520"/>
            <a:ext cx="12585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800" y="940435"/>
            <a:ext cx="1115695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）淘淘在计算茶园的长是宽的多少倍时，列式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8.058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，该算式商的最高位是（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）位，商是（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）位小数，保留两位小数约是（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）四名工人在茶园采茶，他们平均每小时分别采茶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5.98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5.989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5.989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5.98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千克，这四名工人中，平均每小时采茶最多的是（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）千克，最少是（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）千克。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）王伯伯茶叶仓库的货架上每行可放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盒茶叶，每列可放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盒茶叶。若最左边一列为第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列，现将龙井放在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(4,3)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的位置，其左边相邻位置放了碧螺春，用数对表示碧螺春的摆放位置是（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12640" y="1406525"/>
            <a:ext cx="652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个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679055" y="1417320"/>
            <a:ext cx="652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432175" y="190436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5.37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032375" y="3335020"/>
            <a:ext cx="21272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5.989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91810" y="3390900"/>
            <a:ext cx="482600" cy="83820"/>
            <a:chOff x="5641" y="1112"/>
            <a:chExt cx="760" cy="132"/>
          </a:xfrm>
          <a:solidFill>
            <a:srgbClr val="FF0000"/>
          </a:solidFill>
        </p:grpSpPr>
        <p:sp>
          <p:nvSpPr>
            <p:cNvPr id="9" name="椭圆 8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81" y="1112"/>
              <a:ext cx="120" cy="1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99320" y="3335020"/>
            <a:ext cx="1085850" cy="582930"/>
            <a:chOff x="15432" y="5252"/>
            <a:chExt cx="1710" cy="918"/>
          </a:xfrm>
        </p:grpSpPr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15432" y="5252"/>
              <a:ext cx="1711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5.98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6613" y="5310"/>
              <a:ext cx="120" cy="1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1343025" y="582676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3  3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3560" y="2934970"/>
            <a:ext cx="482600" cy="83820"/>
            <a:chOff x="5641" y="1112"/>
            <a:chExt cx="760" cy="132"/>
          </a:xfrm>
        </p:grpSpPr>
        <p:sp>
          <p:nvSpPr>
            <p:cNvPr id="16" name="椭圆 15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28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0790555" y="2432685"/>
            <a:ext cx="76200" cy="838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505575" y="2934970"/>
            <a:ext cx="282575" cy="83820"/>
            <a:chOff x="5641" y="1112"/>
            <a:chExt cx="445" cy="132"/>
          </a:xfrm>
        </p:grpSpPr>
        <p:sp>
          <p:nvSpPr>
            <p:cNvPr id="19" name="椭圆 18"/>
            <p:cNvSpPr/>
            <p:nvPr/>
          </p:nvSpPr>
          <p:spPr>
            <a:xfrm>
              <a:off x="5641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966" y="1112"/>
              <a:ext cx="120" cy="1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3240" y="557530"/>
            <a:ext cx="111455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里填上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0.95     35        0.93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1.1     0.93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0.2     2.5       2.5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1.5     2.5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一个扁圆形竹匾可以晾晒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千克新鲜茶叶，王伯伯采了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千克龙井，晾晒时至少需要（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）个这样的竹匾。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39570" y="78422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487930" y="15278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437755" y="1527810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87930" y="226885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205345" y="2268855"/>
            <a:ext cx="533400" cy="52133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569845" y="13055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7519670" y="130556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2569845" y="20396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&gt;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7249160" y="20396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&lt;</a:t>
            </a:r>
            <a:endParaRPr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3860" y="3679825"/>
            <a:ext cx="822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5780" y="4709795"/>
            <a:ext cx="6843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【解析】用进一法求解。</a:t>
            </a:r>
            <a:endParaRPr lang="zh-CN" altLang="en-US" sz="32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13" grpId="0" autoUpdateAnimBg="0" build="p"/>
      <p:bldP spid="8" grpId="0" autoUpdateAnimBg="0" build="p"/>
      <p:bldP spid="9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1160" y="910590"/>
            <a:ext cx="112668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王伯伯把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盒龙井放到一个箱子里，其中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明前龙井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雨前龙井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普通龙井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盒，从这个箱子中任意拿一盒，有（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）种情况。拿出的这盒是（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）龙井的可能性最大，是（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）龙井的可能性最小。（这些盒子的形状、大小均相同）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7580" y="2567940"/>
            <a:ext cx="12071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2055" y="2558415"/>
            <a:ext cx="12071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明前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9195" y="3291205"/>
            <a:ext cx="12071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普通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790" y="478155"/>
            <a:ext cx="112058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妈妈用一些水泡了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克的龙井，笑笑在计算水的质量是茶叶的多少倍时列算式如下。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，其中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是一个三位小数，用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四舍五入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法保留两位小数是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500.00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最大是（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），最小是（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5435" y="2880995"/>
            <a:ext cx="21767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500.004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990" y="3610610"/>
            <a:ext cx="18637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499.995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790" y="4194175"/>
            <a:ext cx="113868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【解析】根据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四舍五入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法取近似值可知，保留两位小数要看小数部分第三位上的数是几，若是大于或等于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的数，就向前一位进一，若小于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直接舍去，由此可知取最大值时应舍去小数部分第三位上的数，这个数就是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500.004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；取最小值时小数部分第三位上的数应向前一位进一，则这个数就是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499.995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075" y="857250"/>
            <a:ext cx="11499850" cy="4599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中国茶文化之茶余饭后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二、反复比较精心选。（第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题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分，其余每题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分，共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星期天，小宇和小明的妈妈带着他们聚餐，饭后妈妈们在聊天，小宇和小明却因为一些算式问题产生了分歧，你能帮他们选出正确答案吗？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）下列算式中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得数最大的是（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A.8.6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 B.8.6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0.99   C.8.6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0.99   D.8.6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）下列算式中，得数与其他算式不相等的是（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A.4.5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  B.0.45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   C.450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0.023   D.0.45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230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2740" y="3291840"/>
            <a:ext cx="552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74480" y="4252595"/>
            <a:ext cx="552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540" y="963930"/>
            <a:ext cx="112604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）已知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均大于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），下面最大的是（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32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2940" y="1885950"/>
            <a:ext cx="407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48000" y="3106420"/>
            <a:ext cx="8581390" cy="1076325"/>
            <a:chOff x="4800" y="4892"/>
            <a:chExt cx="13514" cy="1695"/>
          </a:xfrm>
        </p:grpSpPr>
        <p:sp>
          <p:nvSpPr>
            <p:cNvPr id="4" name="文本框 3"/>
            <p:cNvSpPr txBox="1"/>
            <p:nvPr/>
          </p:nvSpPr>
          <p:spPr>
            <a:xfrm>
              <a:off x="4800" y="4892"/>
              <a:ext cx="1351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【解析】假设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a</a:t>
              </a:r>
              <a:r>
                <a:rPr lang="en-US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×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1.2=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b</a:t>
              </a:r>
              <a:r>
                <a:rPr lang="en-US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×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0.2=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c</a:t>
              </a:r>
              <a:r>
                <a:rPr lang="en-US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×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2=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d</a:t>
              </a:r>
              <a:r>
                <a:rPr lang="en-US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÷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1=1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，由此求出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a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=0.83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b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=5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c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=0.5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d</a:t>
              </a:r>
              <a:r>
                <a:rPr lang="en-US" altLang="zh-CN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=1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，故</a:t>
              </a:r>
              <a:r>
                <a:rPr lang="en-US" altLang="zh-CN" sz="3200" b="1" i="1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b</a:t>
              </a:r>
              <a:r>
                <a:rPr lang="zh-CN" altLang="en-US" sz="3200" b="1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最大。</a:t>
              </a:r>
              <a:endPara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563" y="5702"/>
              <a:ext cx="120" cy="13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ags/tag11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ags/tag7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ags/tag8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ags/tag9.xml><?xml version="1.0" encoding="utf-8"?>
<p:tagLst xmlns:p="http://schemas.openxmlformats.org/presentationml/2006/main">
  <p:tag name="KSO_WM_DIAGRAM_VIRTUALLY_FRAME" val="{&quot;height&quot;:292.8,&quot;left&quot;:270.25,&quot;top&quot;:15.75,&quot;width&quot;:385.75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4084</Words>
  <Application>WPS 演示</Application>
  <PresentationFormat>宽屏</PresentationFormat>
  <Paragraphs>239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方正兰亭黑_GBK</vt:lpstr>
      <vt:lpstr>黑体</vt:lpstr>
      <vt:lpstr>华文楷体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59</cp:revision>
  <dcterms:created xsi:type="dcterms:W3CDTF">2024-12-09T09:33:00Z</dcterms:created>
  <dcterms:modified xsi:type="dcterms:W3CDTF">2025-07-18T09:09:33Z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